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5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05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2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71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9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6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57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03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833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9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0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4946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467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4837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65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20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02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DBFBB-522F-40F1-84BF-3AB85B84B74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985238-7B76-43F4-B557-17B0D0617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1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210" y="1228503"/>
            <a:ext cx="9483109" cy="1317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endParaRPr lang="ru-RU" sz="2800" b="1" spc="-6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Эволюционная </a:t>
            </a:r>
            <a:r>
              <a:rPr lang="ru-RU" sz="4400" b="1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теория Ж.Б. Ламарка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09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091" y="609600"/>
            <a:ext cx="1000298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урока:</a:t>
            </a:r>
            <a:endParaRPr lang="ru-RU" sz="3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i="1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</a:t>
            </a:r>
            <a:r>
              <a:rPr lang="ru-RU" sz="4000" b="1" i="1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сущности эволюционной теории, сложного и противоречивого пути ее становления, вклад биологов-классиков в формирование естественно-научной картины мира. 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52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1" y="515261"/>
            <a:ext cx="9531928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урока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продолжить изучение взглядов ученых на живую природу, причину разнообразия живых организмов;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изучить сущность первого эволюционного учения Ж.Б. Ламарка для понимания развития органического мира и его оценку.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://4.bp.blogspot.com/-DEGGSJN6DVg/Ui8aVcQtaHI/AAAAAAAAAkM/tF5XiiAEajs/s320/Relief_Lamarck_Leon_Fag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" y="708660"/>
            <a:ext cx="4557383" cy="546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668020"/>
              </p:ext>
            </p:extLst>
          </p:nvPr>
        </p:nvGraphicFramePr>
        <p:xfrm>
          <a:off x="5097780" y="708660"/>
          <a:ext cx="6720840" cy="5765324"/>
        </p:xfrm>
        <a:graphic>
          <a:graphicData uri="http://schemas.openxmlformats.org/drawingml/2006/table">
            <a:tbl>
              <a:tblPr/>
              <a:tblGrid>
                <a:gridCol w="6720840">
                  <a:extLst>
                    <a:ext uri="{9D8B030D-6E8A-4147-A177-3AD203B41FA5}">
                      <a16:colId xmlns:a16="http://schemas.microsoft.com/office/drawing/2014/main" val="1678820347"/>
                    </a:ext>
                  </a:extLst>
                </a:gridCol>
              </a:tblGrid>
              <a:tr h="1009452"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48727"/>
                  </a:ext>
                </a:extLst>
              </a:tr>
              <a:tr h="47558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ГОРЕЛЬЕФ НА ПАМЯТНИКЕ ЛАМАРКУ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У ВХОДА В ПАРИЖСКИЙ БОТАНИЧЕСКИЙ САД</a:t>
                      </a:r>
                    </a:p>
                    <a:p>
                      <a:pPr algn="ctr"/>
                      <a:r>
                        <a:rPr lang="ru-RU" i="1" dirty="0">
                          <a:effectLst/>
                        </a:rPr>
                        <a:t>Памятник работы скульптора Л. </a:t>
                      </a:r>
                      <a:r>
                        <a:rPr lang="ru-RU" i="1" dirty="0" err="1">
                          <a:effectLst/>
                        </a:rPr>
                        <a:t>Фажеля</a:t>
                      </a:r>
                      <a:r>
                        <a:rPr lang="ru-RU" dirty="0">
                          <a:effectLst/>
                        </a:rPr>
                        <a:t> (</a:t>
                      </a:r>
                      <a:r>
                        <a:rPr lang="ru-RU" i="1" dirty="0">
                          <a:effectLst/>
                        </a:rPr>
                        <a:t>L. </a:t>
                      </a:r>
                      <a:r>
                        <a:rPr lang="ru-RU" i="1" dirty="0" err="1">
                          <a:effectLst/>
                        </a:rPr>
                        <a:t>Fagel</a:t>
                      </a:r>
                      <a:r>
                        <a:rPr lang="ru-RU" dirty="0">
                          <a:effectLst/>
                        </a:rPr>
                        <a:t>)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Ламарк изображен слепым, рядом с дочерью </a:t>
                      </a:r>
                      <a:r>
                        <a:rPr lang="ru-RU" dirty="0" err="1">
                          <a:effectLst/>
                        </a:rPr>
                        <a:t>Корнелией</a:t>
                      </a:r>
                      <a:r>
                        <a:rPr lang="ru-RU" dirty="0">
                          <a:effectLst/>
                        </a:rPr>
                        <a:t>, которой приписываются</a:t>
                      </a:r>
                      <a:br>
                        <a:rPr lang="ru-RU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слова, выгравированные у основания горельефа:</a:t>
                      </a:r>
                      <a:br>
                        <a:rPr lang="ru-RU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«Потомство будет восхищаться Вами, оно отомстит за Вас, отец»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45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03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1" y="540328"/>
            <a:ext cx="9975273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Охарактеризуйте взгляды ученых на живую природу и античные и средние века. Оцените значение этих позиций для становления биологии.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Каково значение трудов к. Линнея для развития биологии.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949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909" y="540327"/>
            <a:ext cx="104186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текстом учебника.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Ответьте на вопросы: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-Что такое эволюция и на какие вопросы отвечает эволюционная теория?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Назовите основные положения эволюционной теории Ж.Б. Ламарка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Оценка теории положительных и противоречивых взглядов положения Ж.Б. Ламарка.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Фронтальная работа. Обсуждение ответы на поставленные вопросы. Комментарии учителя.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630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328" y="50127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для 1 группы.</a:t>
            </a:r>
            <a:endParaRPr lang="ru-RU" sz="16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Работа с учебником заполнение таблицы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Сравнить классификацию животных  К. Линнея  с классификацией  Ламарка. В чем сходство и в чем отличие?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407132"/>
              </p:ext>
            </p:extLst>
          </p:nvPr>
        </p:nvGraphicFramePr>
        <p:xfrm>
          <a:off x="540328" y="1887350"/>
          <a:ext cx="8589816" cy="1584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3272">
                  <a:extLst>
                    <a:ext uri="{9D8B030D-6E8A-4147-A177-3AD203B41FA5}">
                      <a16:colId xmlns:a16="http://schemas.microsoft.com/office/drawing/2014/main" val="617244726"/>
                    </a:ext>
                  </a:extLst>
                </a:gridCol>
                <a:gridCol w="2863272">
                  <a:extLst>
                    <a:ext uri="{9D8B030D-6E8A-4147-A177-3AD203B41FA5}">
                      <a16:colId xmlns:a16="http://schemas.microsoft.com/office/drawing/2014/main" val="3864139357"/>
                    </a:ext>
                  </a:extLst>
                </a:gridCol>
                <a:gridCol w="2863272">
                  <a:extLst>
                    <a:ext uri="{9D8B030D-6E8A-4147-A177-3AD203B41FA5}">
                      <a16:colId xmlns:a16="http://schemas.microsoft.com/office/drawing/2014/main" val="3030098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ученые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К. Линней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 err="1">
                          <a:effectLst/>
                        </a:rPr>
                        <a:t>Ж.Ламарк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0023492"/>
                  </a:ext>
                </a:extLst>
              </a:tr>
              <a:tr h="806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сходство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4032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отличие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876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80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091" y="529258"/>
            <a:ext cx="89777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группах.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для 2 группы.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 учебника работа с карточкой. 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Выберите и почеркните правильный ответ на вопрос.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Ламарк считал главной движущей силой эволюции?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Ответ: естественный отбор, внутреннее стремление к процессу, божественную силу. 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Эталон ответа в презентации (слайд)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091" y="3251774"/>
            <a:ext cx="6096000" cy="34578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для 3 группы работа с интернетом.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основании информации в интернете ответьте на вопрос: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1.В чем не прав Ламарк? 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Эталон ответа в презентации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 том, что причиной эволюции жирафа было внутреннее стремление животного – упражнения)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для 4 группы.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по Ламарку является движущей силой эволюции?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Эталон ответа в презентации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 том, что причиной эволюции жирафа было внутреннее стремление животного – упражнения)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440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8" y="581891"/>
            <a:ext cx="10196944" cy="3365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Каков механизм изменчивости организмов?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Изменяется или нет со временем возникновения Земли живая природа?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Естественной или искусственной является классификация живых организмов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Каковы признаки объединения организмов в вид?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5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88982" cy="705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Про­чи­тай­те текст «Жан Ба­тист Ла­марк» и от­веть­те на во­про­сы.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Ла­марк пред­ло­жил пер­вым в ис­то­рии науки?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Какие тер­ми­ны пер­вым ввёл Ла­марк?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Ка­ко­во прин­ци­пи­аль­ное от­ли­чие «ла­мар­киз­ма» от «дар­ви­низ­ма»?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 Ба­тист Ла­марк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 Ба­тист Пьер Ан­ту­ан де Моне Ла­марк  — фран­цуз­ский учёный- есте­ство­ис­пы­та­тель. Ла­марк стал пер­вым био­ло­гом, ко­то­рый по­пы­тал­ся со­здать строй­ную и це­лост­ную тео­рию эво­лю­ции жи­во­го мира, из­вест­ную в наше время как одна из ис­то­ри­че­ских эво­лю­ци­он­ных кон­цеп­ций, на­зы­ва­е­мая «ла­мар­кизм».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Ла­марк был боль­шим зна­то­ком как в об­ла­сти зоо­ло­гии, так и в об­ла­сти бо­та­ни­ки. С 1815 по 1822 год вы­хо­дил в свет ка­пи­таль­ный се­ми­том­ный труд Ла­мар­ка «Есте­ствен­ная ис­то­рия бес­по­зво­ноч­ных». В нём он опи­сал все из­вест­ные в то время роды и виды бес­по­зво­ноч­ных. Лин­ней раз­де­лил их толь­ко на два клас­са (чер­вей и на­се­ко­мых), Ла­марк же вы­де­лил среди них 10 клас­сов. Со­вре­мен­ные учёные, за­ме­тим, вы­де­ля­ют среди бес­по­зво­ноч­ных более 30 типов.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По­ми­мо тер­ми­на «бес­по­зво­ноч­ные», Ла­марк ввёл в об­ра­ще­ние и ещё один тер­мин, став­ший об­ще­при­ня­тым, — «био­ло­гия» (в 1802 году). Он сде­лал это од­но­вре­мен­но с не­мец­ким учёным F.P.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Тре­ви­ра­ну­сом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не­за­ви­си­мо от него. Но самым важ­ным тру­дом Ла­мар­ка стала книга «Фи­ло­со­фия зоо­ло­гии», вы­шед­шая в 1809 году. В ней он из­ло­жил свою тео­рию эво­лю­ции жи­во­го мира.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Ла­мар­ки­сты (уче­ни­ки Ла­мар­ка) со­зда­ли целую на­уч­ную школу, до­пол­няя дар­ви­нов­скую идею от­бо­ра и «вы­жи­ва­ния наи­бо­лее при­спо­соб­лен­но­го» более бла­го­род­ным, с че­ло­ве­че­ской точки зре­ния, «стрем­ле­ни­ем к про­грес­су» в живой при­ро­де.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40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556870"/>
            <a:ext cx="9337964" cy="3496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По­яс­не­ние.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Эво­лю­ци­он­ную тео­рию.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«Бес­по­зво­ноч­ные», «био­ло­гия».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По Ла­мар­ку из­ме­не­ние видов про­ис­хо­дит из-за стрем­ле­ния к про­грес­су, а по Дар­ви­ну — в ре­зуль­та­те слу­чай­ных му­та­ций, ко­то­рые могут за­кре­пить­ся есте­ствен­ным от­бо­ром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Самопроверка теста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заполнение оценочного листа.</a:t>
            </a:r>
            <a:endParaRPr lang="ru-RU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72606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909" y="480451"/>
            <a:ext cx="919941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Рефлексия.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Чем полезен был для тебя этот урок? 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Что удалось хорошо, а над чем стоит поработать?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04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2" y="608510"/>
            <a:ext cx="9961418" cy="544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Домашнее задание: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 всех обучающихся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прочитать текст учебника, ответить на вопросы в конце параграфа.      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выбору: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подготовить сообщение о Ж.Б. Ламарке,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Рулье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Герцене 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Подумайте над вопросом: «Что характерно для биологии конца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начала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И запишите ответ в тетрадь.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Принесите контурную карту полушарий.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34940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453</Words>
  <Application>Microsoft Office PowerPoint</Application>
  <PresentationFormat>Широкоэкранный</PresentationFormat>
  <Paragraphs>80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 готов</dc:creator>
  <cp:lastModifiedBy>я готов</cp:lastModifiedBy>
  <cp:revision>2</cp:revision>
  <dcterms:created xsi:type="dcterms:W3CDTF">2017-02-05T10:08:45Z</dcterms:created>
  <dcterms:modified xsi:type="dcterms:W3CDTF">2017-02-05T21:32:34Z</dcterms:modified>
</cp:coreProperties>
</file>